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0" d="100"/>
          <a:sy n="80" d="100"/>
        </p:scale>
        <p:origin x="3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3/5/2021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3/5/2021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3/5/2021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3/5/2021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3/5/2021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3/5/2021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3/5/2021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3/5/2021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3/5/2021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3/5/2021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3/5/2021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3/5/2021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3/5/2021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3/5/2021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3/5/2021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3/5/2021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3/5/2021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3/5/2021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ncbi.nlm.nih.gov/pmc/articles/PMC5535423/"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ncbi.nlm.nih.gov/pmc/articles/PMC3286827/" TargetMode="External"/><Relationship Id="rId2" Type="http://schemas.openxmlformats.org/officeDocument/2006/relationships/hyperlink" Target="https://www.ncbi.nlm.nih.gov/books/NBK546666/" TargetMode="External"/><Relationship Id="rId1" Type="http://schemas.openxmlformats.org/officeDocument/2006/relationships/slideLayout" Target="../slideLayouts/slideLayout2.xml"/><Relationship Id="rId5" Type="http://schemas.openxmlformats.org/officeDocument/2006/relationships/hyperlink" Target="https://www.cdc.gov/ncbddd/heartdefects/pulmonaryatresia.html" TargetMode="External"/><Relationship Id="rId4" Type="http://schemas.openxmlformats.org/officeDocument/2006/relationships/hyperlink" Target="https://www.mayoclinic.org/diseases-conditions/pulmonary-atresia-intact-ventricular-septum/cdc-20396714"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2300" y="609600"/>
            <a:ext cx="10909300" cy="5638800"/>
          </a:xfrm>
        </p:spPr>
        <p:txBody>
          <a:bodyPr/>
          <a:lstStyle/>
          <a:p>
            <a:pPr algn="ctr"/>
            <a:r>
              <a:rPr lang="en-US" sz="3200" dirty="0"/>
              <a:t>Pulmonary Atresia/Intact Ventricular Septum and </a:t>
            </a:r>
            <a:r>
              <a:rPr lang="en-US" sz="3200" dirty="0" smtClean="0"/>
              <a:t>Cor- </a:t>
            </a:r>
            <a:r>
              <a:rPr lang="en-US" sz="3200" dirty="0"/>
              <a:t>Triatriatum Sinistrum </a:t>
            </a:r>
            <a:br>
              <a:rPr lang="en-US" sz="3200" dirty="0"/>
            </a:br>
            <a:r>
              <a:rPr lang="en-US" sz="3200" dirty="0" smtClean="0"/>
              <a:t>Name:</a:t>
            </a:r>
            <a:r>
              <a:rPr lang="en-US" sz="3200" dirty="0"/>
              <a:t/>
            </a:r>
            <a:br>
              <a:rPr lang="en-US" sz="3200" dirty="0"/>
            </a:br>
            <a:r>
              <a:rPr lang="en-US" sz="3200" dirty="0"/>
              <a:t>Institution affiliation</a:t>
            </a:r>
            <a:br>
              <a:rPr lang="en-US" sz="3200" dirty="0"/>
            </a:br>
            <a:r>
              <a:rPr lang="en-US" sz="3200" dirty="0"/>
              <a:t>Course name</a:t>
            </a:r>
            <a:br>
              <a:rPr lang="en-US" sz="3200" dirty="0"/>
            </a:br>
            <a:r>
              <a:rPr lang="en-US" sz="3200" dirty="0"/>
              <a:t>Instructor</a:t>
            </a:r>
            <a:br>
              <a:rPr lang="en-US" sz="3200" dirty="0"/>
            </a:br>
            <a:r>
              <a:rPr lang="en-US" sz="3200" dirty="0"/>
              <a:t>Date</a:t>
            </a:r>
            <a:r>
              <a:rPr lang="en-US" dirty="0"/>
              <a:t/>
            </a:r>
            <a:br>
              <a:rPr lang="en-US" dirty="0"/>
            </a:br>
            <a:endParaRPr lang="en-US" dirty="0"/>
          </a:p>
        </p:txBody>
      </p:sp>
    </p:spTree>
    <p:extLst>
      <p:ext uri="{BB962C8B-B14F-4D97-AF65-F5344CB8AC3E}">
        <p14:creationId xmlns:p14="http://schemas.microsoft.com/office/powerpoint/2010/main" val="326396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Cor Triatriatum sinistrum</a:t>
            </a:r>
          </a:p>
        </p:txBody>
      </p:sp>
      <p:sp>
        <p:nvSpPr>
          <p:cNvPr id="3" name="Content Placeholder 2"/>
          <p:cNvSpPr>
            <a:spLocks noGrp="1"/>
          </p:cNvSpPr>
          <p:nvPr>
            <p:ph idx="1"/>
          </p:nvPr>
        </p:nvSpPr>
        <p:spPr>
          <a:xfrm>
            <a:off x="493295" y="1985211"/>
            <a:ext cx="11153273" cy="4872789"/>
          </a:xfrm>
        </p:spPr>
        <p:txBody>
          <a:bodyPr>
            <a:normAutofit/>
          </a:bodyPr>
          <a:lstStyle/>
          <a:p>
            <a:pPr marL="0" indent="0">
              <a:buNone/>
            </a:pPr>
            <a:r>
              <a:rPr lang="en-US" sz="3600" b="1" dirty="0"/>
              <a:t>CONT</a:t>
            </a:r>
            <a:r>
              <a:rPr lang="en-US" sz="3600" b="1" dirty="0" smtClean="0"/>
              <a:t>…</a:t>
            </a:r>
          </a:p>
          <a:p>
            <a:endParaRPr lang="en-US" sz="3600" b="1" dirty="0"/>
          </a:p>
        </p:txBody>
      </p:sp>
      <p:pic>
        <p:nvPicPr>
          <p:cNvPr id="4" name="Picture 3"/>
          <p:cNvPicPr>
            <a:picLocks noChangeAspect="1"/>
          </p:cNvPicPr>
          <p:nvPr/>
        </p:nvPicPr>
        <p:blipFill rotWithShape="1">
          <a:blip r:embed="rId2"/>
          <a:srcRect t="-1585"/>
          <a:stretch/>
        </p:blipFill>
        <p:spPr>
          <a:xfrm>
            <a:off x="3807908" y="2791327"/>
            <a:ext cx="4524045" cy="35819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51770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 Triatriatum sinistrum</a:t>
            </a:r>
          </a:p>
        </p:txBody>
      </p:sp>
      <p:sp>
        <p:nvSpPr>
          <p:cNvPr id="3" name="Content Placeholder 2"/>
          <p:cNvSpPr>
            <a:spLocks noGrp="1"/>
          </p:cNvSpPr>
          <p:nvPr>
            <p:ph idx="1"/>
          </p:nvPr>
        </p:nvSpPr>
        <p:spPr>
          <a:xfrm>
            <a:off x="493296" y="2177716"/>
            <a:ext cx="11153272" cy="4235116"/>
          </a:xfrm>
        </p:spPr>
        <p:txBody>
          <a:bodyPr/>
          <a:lstStyle/>
          <a:p>
            <a:pPr marL="0" indent="0" algn="ctr">
              <a:buNone/>
            </a:pPr>
            <a:r>
              <a:rPr lang="en-US" sz="3600" b="1" dirty="0"/>
              <a:t>B) Reasonable description of pathophysiology</a:t>
            </a:r>
            <a:endParaRPr lang="en-US" sz="3600" b="1" dirty="0" smtClean="0"/>
          </a:p>
          <a:p>
            <a:r>
              <a:rPr lang="en-US" dirty="0"/>
              <a:t>The first Cor triatriatum sinister cases were reported in </a:t>
            </a:r>
            <a:r>
              <a:rPr lang="en-US" dirty="0" smtClean="0"/>
              <a:t>1868.</a:t>
            </a:r>
          </a:p>
          <a:p>
            <a:r>
              <a:rPr lang="en-US" dirty="0"/>
              <a:t>The commonest finding for this condition is examining central (perioral and periorbital) cyanosis followed by ductal closure. </a:t>
            </a:r>
            <a:endParaRPr lang="en-US" dirty="0" smtClean="0"/>
          </a:p>
          <a:p>
            <a:r>
              <a:rPr lang="en-US" dirty="0"/>
              <a:t>There is pronounced apical left ventricular </a:t>
            </a:r>
            <a:r>
              <a:rPr lang="en-US" dirty="0" smtClean="0"/>
              <a:t>impulse.</a:t>
            </a:r>
          </a:p>
          <a:p>
            <a:r>
              <a:rPr lang="en-US" dirty="0"/>
              <a:t>There is the presence of single first and second heart sounds</a:t>
            </a:r>
            <a:r>
              <a:rPr lang="en-US" dirty="0" smtClean="0"/>
              <a:t>.</a:t>
            </a:r>
          </a:p>
          <a:p>
            <a:r>
              <a:rPr lang="en-US" dirty="0"/>
              <a:t>At the left lower sternal border, a pansystolic murmur is heard and is remains constant with tricuspid regurgitation</a:t>
            </a:r>
          </a:p>
          <a:p>
            <a:endParaRPr lang="en-US" dirty="0"/>
          </a:p>
        </p:txBody>
      </p:sp>
    </p:spTree>
    <p:extLst>
      <p:ext uri="{BB962C8B-B14F-4D97-AF65-F5344CB8AC3E}">
        <p14:creationId xmlns:p14="http://schemas.microsoft.com/office/powerpoint/2010/main" val="4121190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Cor Triatriatum sinistrum</a:t>
            </a:r>
          </a:p>
        </p:txBody>
      </p:sp>
      <p:sp>
        <p:nvSpPr>
          <p:cNvPr id="3" name="Content Placeholder 2"/>
          <p:cNvSpPr>
            <a:spLocks noGrp="1"/>
          </p:cNvSpPr>
          <p:nvPr>
            <p:ph idx="1"/>
          </p:nvPr>
        </p:nvSpPr>
        <p:spPr>
          <a:xfrm>
            <a:off x="445168" y="1961147"/>
            <a:ext cx="11201400" cy="4764507"/>
          </a:xfrm>
        </p:spPr>
        <p:txBody>
          <a:bodyPr/>
          <a:lstStyle/>
          <a:p>
            <a:pPr marL="0" indent="0">
              <a:buNone/>
            </a:pPr>
            <a:r>
              <a:rPr lang="en-US" sz="3600" b="1" dirty="0" smtClean="0"/>
              <a:t>CONT…</a:t>
            </a:r>
          </a:p>
          <a:p>
            <a:r>
              <a:rPr lang="en-US" dirty="0"/>
              <a:t>A severe murmur of tricuspid regurgitation is likely to result in a thrill and diastolic rumble. </a:t>
            </a:r>
            <a:endParaRPr lang="en-US" dirty="0" smtClean="0"/>
          </a:p>
          <a:p>
            <a:r>
              <a:rPr lang="en-US" dirty="0"/>
              <a:t>Additionally, if there is a patent ductus arteriosus, a medic can hear the systolic ejection murmur left second and sometimes third anatomic </a:t>
            </a:r>
            <a:r>
              <a:rPr lang="en-US" dirty="0" smtClean="0"/>
              <a:t>space.</a:t>
            </a:r>
          </a:p>
          <a:p>
            <a:r>
              <a:rPr lang="en-US" dirty="0"/>
              <a:t>The condition classification is based on the size and number of openings of the accessory membrane into the left atrium. </a:t>
            </a:r>
            <a:endParaRPr lang="en-US" dirty="0" smtClean="0"/>
          </a:p>
          <a:p>
            <a:r>
              <a:rPr lang="en-US" dirty="0"/>
              <a:t>Small openings symptoms include wheezing, coughing, and an abnormal buildup of fluids in an infant’s </a:t>
            </a:r>
            <a:r>
              <a:rPr lang="en-US" dirty="0" smtClean="0"/>
              <a:t>lungs.</a:t>
            </a:r>
          </a:p>
          <a:p>
            <a:endParaRPr lang="en-US" dirty="0"/>
          </a:p>
        </p:txBody>
      </p:sp>
    </p:spTree>
    <p:extLst>
      <p:ext uri="{BB962C8B-B14F-4D97-AF65-F5344CB8AC3E}">
        <p14:creationId xmlns:p14="http://schemas.microsoft.com/office/powerpoint/2010/main" val="3956708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Cor Triatriatum sinistrum</a:t>
            </a:r>
          </a:p>
        </p:txBody>
      </p:sp>
      <p:sp>
        <p:nvSpPr>
          <p:cNvPr id="3" name="Content Placeholder 2"/>
          <p:cNvSpPr>
            <a:spLocks noGrp="1"/>
          </p:cNvSpPr>
          <p:nvPr>
            <p:ph idx="1"/>
          </p:nvPr>
        </p:nvSpPr>
        <p:spPr>
          <a:xfrm>
            <a:off x="481263" y="1900989"/>
            <a:ext cx="11261557" cy="4704348"/>
          </a:xfrm>
        </p:spPr>
        <p:txBody>
          <a:bodyPr/>
          <a:lstStyle/>
          <a:p>
            <a:pPr marL="0" indent="0">
              <a:buNone/>
            </a:pPr>
            <a:r>
              <a:rPr lang="en-US" sz="3600" b="1" dirty="0" smtClean="0"/>
              <a:t>CONT…</a:t>
            </a:r>
          </a:p>
          <a:p>
            <a:r>
              <a:rPr lang="en-US" dirty="0"/>
              <a:t>In older people, the symptoms of this condition may include pain and discomfort when breathing(dyspnea), abnormal swellings of certain body areas (generalized edema), abnormally fast heartbeat(tachycardia), and an excessive buildup of fluids in a patient's lungs (pulmonary congestion) (Jha &amp; Makhija, 2017). </a:t>
            </a:r>
            <a:endParaRPr lang="en-US" dirty="0" smtClean="0"/>
          </a:p>
          <a:p>
            <a:r>
              <a:rPr lang="en-US" dirty="0"/>
              <a:t>To diagnose Cor triatriatum sinister, medics may use magnetic resonance imaging (MRI) and echocardiography (EC). </a:t>
            </a:r>
            <a:endParaRPr lang="en-US" dirty="0" smtClean="0"/>
          </a:p>
          <a:p>
            <a:r>
              <a:rPr lang="en-US" dirty="0"/>
              <a:t>Cardiac catheterization is another procedure that uses a long fine tube that a medic inserts into the large vein (Schusterova, Czerny, Jurko &amp; Minarik, 2015</a:t>
            </a:r>
            <a:r>
              <a:rPr lang="en-US" dirty="0" smtClean="0"/>
              <a:t>).</a:t>
            </a:r>
          </a:p>
          <a:p>
            <a:r>
              <a:rPr lang="en-US" dirty="0"/>
              <a:t>Then, it is directed into the heart. Angiography is another effective diagnostic procedure that physician views the heart’s condition with an enhanced x-ray. </a:t>
            </a:r>
            <a:r>
              <a:rPr lang="en-US" dirty="0" smtClean="0"/>
              <a:t> </a:t>
            </a:r>
            <a:endParaRPr lang="en-US" dirty="0"/>
          </a:p>
        </p:txBody>
      </p:sp>
    </p:spTree>
    <p:extLst>
      <p:ext uri="{BB962C8B-B14F-4D97-AF65-F5344CB8AC3E}">
        <p14:creationId xmlns:p14="http://schemas.microsoft.com/office/powerpoint/2010/main" val="773418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t>Cor Triatriatum sinistrum</a:t>
            </a:r>
          </a:p>
        </p:txBody>
      </p:sp>
      <p:sp>
        <p:nvSpPr>
          <p:cNvPr id="5" name="Content Placeholder 4"/>
          <p:cNvSpPr>
            <a:spLocks noGrp="1"/>
          </p:cNvSpPr>
          <p:nvPr>
            <p:ph idx="1"/>
          </p:nvPr>
        </p:nvSpPr>
        <p:spPr>
          <a:xfrm>
            <a:off x="481263" y="2213811"/>
            <a:ext cx="11093115" cy="4331368"/>
          </a:xfrm>
        </p:spPr>
        <p:txBody>
          <a:bodyPr/>
          <a:lstStyle/>
          <a:p>
            <a:pPr marL="0" indent="0" algn="ctr">
              <a:buNone/>
            </a:pPr>
            <a:r>
              <a:rPr lang="en-US" sz="3600" b="1" dirty="0"/>
              <a:t>C) Description of surgical correction</a:t>
            </a:r>
            <a:endParaRPr lang="en-US" sz="3600" b="1" dirty="0" smtClean="0"/>
          </a:p>
          <a:p>
            <a:r>
              <a:rPr lang="en-US" dirty="0"/>
              <a:t>The surgical management of Cor triatriatum sinister uses the median sternotomy and standard cardiopulmonary bypass, which involves bicaval cannulation, cardioplegic arrest, and mild hypothermia. </a:t>
            </a:r>
            <a:endParaRPr lang="en-US" dirty="0" smtClean="0"/>
          </a:p>
          <a:p>
            <a:r>
              <a:rPr lang="en-US" dirty="0"/>
              <a:t>There two approaches to surgically managing the condition, but it depends on the morphology of its defect or the presence of other cardiac issues (Rudienė, 2019). </a:t>
            </a:r>
            <a:endParaRPr lang="en-US" dirty="0" smtClean="0"/>
          </a:p>
          <a:p>
            <a:r>
              <a:rPr lang="en-US" dirty="0"/>
              <a:t>The left atrial approach is chosen for older children and adults. </a:t>
            </a:r>
            <a:endParaRPr lang="en-US" dirty="0" smtClean="0"/>
          </a:p>
          <a:p>
            <a:r>
              <a:rPr lang="en-US" dirty="0"/>
              <a:t>This is because they have a sufficient size of the atrium that allows adequate exposure</a:t>
            </a:r>
            <a:r>
              <a:rPr lang="en-US" dirty="0" smtClean="0"/>
              <a:t>.</a:t>
            </a:r>
          </a:p>
        </p:txBody>
      </p:sp>
    </p:spTree>
    <p:extLst>
      <p:ext uri="{BB962C8B-B14F-4D97-AF65-F5344CB8AC3E}">
        <p14:creationId xmlns:p14="http://schemas.microsoft.com/office/powerpoint/2010/main" val="2450613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Cor Triatriatum sinistrum</a:t>
            </a:r>
          </a:p>
        </p:txBody>
      </p:sp>
      <p:sp>
        <p:nvSpPr>
          <p:cNvPr id="3" name="Content Placeholder 2"/>
          <p:cNvSpPr>
            <a:spLocks noGrp="1"/>
          </p:cNvSpPr>
          <p:nvPr>
            <p:ph idx="1"/>
          </p:nvPr>
        </p:nvSpPr>
        <p:spPr>
          <a:xfrm>
            <a:off x="421106" y="2225841"/>
            <a:ext cx="11285620" cy="4030579"/>
          </a:xfrm>
        </p:spPr>
        <p:txBody>
          <a:bodyPr/>
          <a:lstStyle/>
          <a:p>
            <a:pPr marL="0" indent="0">
              <a:buNone/>
            </a:pPr>
            <a:r>
              <a:rPr lang="en-US" sz="3600" b="1" dirty="0" smtClean="0"/>
              <a:t>CONT…</a:t>
            </a:r>
          </a:p>
          <a:p>
            <a:r>
              <a:rPr lang="en-US" dirty="0"/>
              <a:t>The approach involves preparing the inter-atrial groove, opening the atrium superiorly to the right pulmonary </a:t>
            </a:r>
            <a:r>
              <a:rPr lang="en-US" dirty="0" smtClean="0"/>
              <a:t>veins</a:t>
            </a:r>
          </a:p>
          <a:p>
            <a:r>
              <a:rPr lang="en-US" dirty="0" smtClean="0"/>
              <a:t>The </a:t>
            </a:r>
            <a:r>
              <a:rPr lang="en-US" dirty="0"/>
              <a:t>trans-septal approach, also known as right atrial, is effective for infants and children (Jha &amp; Makhija, 2017). </a:t>
            </a:r>
            <a:endParaRPr lang="en-US" dirty="0" smtClean="0"/>
          </a:p>
          <a:p>
            <a:r>
              <a:rPr lang="en-US" dirty="0"/>
              <a:t>The approach involves opening the right atrium, incising the interatrial septum along the oval fossa's upper border heading straight to the right upper pulmonary vein. </a:t>
            </a:r>
            <a:endParaRPr lang="en-US" dirty="0" smtClean="0"/>
          </a:p>
          <a:p>
            <a:endParaRPr lang="en-US" dirty="0"/>
          </a:p>
        </p:txBody>
      </p:sp>
    </p:spTree>
    <p:extLst>
      <p:ext uri="{BB962C8B-B14F-4D97-AF65-F5344CB8AC3E}">
        <p14:creationId xmlns:p14="http://schemas.microsoft.com/office/powerpoint/2010/main" val="3340989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Cor Triatriatum sinistrum</a:t>
            </a:r>
          </a:p>
        </p:txBody>
      </p:sp>
      <p:sp>
        <p:nvSpPr>
          <p:cNvPr id="3" name="Content Placeholder 2"/>
          <p:cNvSpPr>
            <a:spLocks noGrp="1"/>
          </p:cNvSpPr>
          <p:nvPr>
            <p:ph idx="1"/>
          </p:nvPr>
        </p:nvSpPr>
        <p:spPr>
          <a:xfrm>
            <a:off x="421106" y="2213811"/>
            <a:ext cx="11177336" cy="4379493"/>
          </a:xfrm>
        </p:spPr>
        <p:txBody>
          <a:bodyPr>
            <a:normAutofit lnSpcReduction="10000"/>
          </a:bodyPr>
          <a:lstStyle/>
          <a:p>
            <a:pPr marL="0" indent="0" algn="ctr">
              <a:buNone/>
            </a:pPr>
            <a:r>
              <a:rPr lang="en-US" sz="3600" b="1" dirty="0" smtClean="0"/>
              <a:t>D)Necessary </a:t>
            </a:r>
            <a:r>
              <a:rPr lang="en-US" sz="3600" b="1" dirty="0"/>
              <a:t>extracorporeal circuitry and perfusion </a:t>
            </a:r>
            <a:r>
              <a:rPr lang="en-US" sz="3600" b="1" dirty="0" smtClean="0"/>
              <a:t>techniques</a:t>
            </a:r>
          </a:p>
          <a:p>
            <a:r>
              <a:rPr lang="en-US" dirty="0"/>
              <a:t>When undertaking the surgery, the cardiologist applies the cardiopulmonary bypass technique. </a:t>
            </a:r>
            <a:endParaRPr lang="en-US" dirty="0" smtClean="0"/>
          </a:p>
          <a:p>
            <a:r>
              <a:rPr lang="en-US" dirty="0"/>
              <a:t>There is the blood draining by use of gravity effect into a venous reservoir that is a heart-lung machine</a:t>
            </a:r>
            <a:r>
              <a:rPr lang="en-US" dirty="0" smtClean="0"/>
              <a:t>.</a:t>
            </a:r>
          </a:p>
          <a:p>
            <a:r>
              <a:rPr lang="en-US" dirty="0"/>
              <a:t>The blood draining is through a single cannula at the right atrium (Jha &amp; Makhija, 2017</a:t>
            </a:r>
            <a:r>
              <a:rPr lang="en-US" dirty="0" smtClean="0"/>
              <a:t>).</a:t>
            </a:r>
          </a:p>
          <a:p>
            <a:r>
              <a:rPr lang="en-US" dirty="0"/>
              <a:t>The cardiologists use the specialized cannulas into the lower IVC applying the femoral approach after which the blood can be taken from the reservoir through a hollow fiber oxygenator after a proper gas exchange in the systemic arterial system via a cannula in the distal ascending aorta or the axillary artery (Schusterova, Czerny, Jurko &amp; Minarik, 2015). </a:t>
            </a:r>
            <a:endParaRPr lang="en-US" dirty="0" smtClean="0"/>
          </a:p>
          <a:p>
            <a:r>
              <a:rPr lang="en-US" dirty="0"/>
              <a:t>The extracorporeal perfusion system helps to provide total or partial respiratory and circulatory support. </a:t>
            </a:r>
            <a:r>
              <a:rPr lang="en-US" dirty="0" smtClean="0"/>
              <a:t> </a:t>
            </a:r>
            <a:endParaRPr lang="en-US" dirty="0"/>
          </a:p>
          <a:p>
            <a:endParaRPr lang="en-US" dirty="0"/>
          </a:p>
        </p:txBody>
      </p:sp>
    </p:spTree>
    <p:extLst>
      <p:ext uri="{BB962C8B-B14F-4D97-AF65-F5344CB8AC3E}">
        <p14:creationId xmlns:p14="http://schemas.microsoft.com/office/powerpoint/2010/main" val="2696991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325" y="564595"/>
            <a:ext cx="9613233" cy="1228110"/>
          </a:xfrm>
        </p:spPr>
        <p:txBody>
          <a:bodyPr/>
          <a:lstStyle/>
          <a:p>
            <a:r>
              <a:rPr lang="en-US" b="1" dirty="0"/>
              <a:t>MAPCA-Major Aortopulmonary Collateral Arteries</a:t>
            </a:r>
          </a:p>
        </p:txBody>
      </p:sp>
      <p:sp>
        <p:nvSpPr>
          <p:cNvPr id="3" name="Content Placeholder 2"/>
          <p:cNvSpPr>
            <a:spLocks noGrp="1"/>
          </p:cNvSpPr>
          <p:nvPr>
            <p:ph idx="1"/>
          </p:nvPr>
        </p:nvSpPr>
        <p:spPr>
          <a:xfrm>
            <a:off x="505325" y="2358189"/>
            <a:ext cx="11189369" cy="4199021"/>
          </a:xfrm>
        </p:spPr>
        <p:txBody>
          <a:bodyPr/>
          <a:lstStyle/>
          <a:p>
            <a:pPr marL="0" indent="0" algn="ctr">
              <a:buNone/>
            </a:pPr>
            <a:r>
              <a:rPr lang="en-US" sz="3600" b="1" dirty="0" smtClean="0"/>
              <a:t>A)Reasonable </a:t>
            </a:r>
            <a:r>
              <a:rPr lang="en-US" sz="3600" b="1" dirty="0"/>
              <a:t>Description of Anatomy</a:t>
            </a:r>
            <a:endParaRPr lang="en-US" sz="3600" b="1" dirty="0" smtClean="0"/>
          </a:p>
          <a:p>
            <a:r>
              <a:rPr lang="en-US" dirty="0"/>
              <a:t>MAPCA-major aortopulmonary collateral arteries are unusual vessels that generally grow from the aorta and supply oxygenated blood to the pulmonary parenchyma. </a:t>
            </a:r>
            <a:endParaRPr lang="en-US" dirty="0" smtClean="0"/>
          </a:p>
          <a:p>
            <a:r>
              <a:rPr lang="en-US" dirty="0"/>
              <a:t>They are linked with a congenital heart condition. </a:t>
            </a:r>
            <a:endParaRPr lang="en-US" dirty="0" smtClean="0"/>
          </a:p>
          <a:p>
            <a:r>
              <a:rPr lang="en-US" dirty="0"/>
              <a:t>Lack of evidence of any structural heart condition makes it difficult to identify it</a:t>
            </a:r>
            <a:r>
              <a:rPr lang="en-US" dirty="0" smtClean="0"/>
              <a:t>.</a:t>
            </a:r>
          </a:p>
          <a:p>
            <a:r>
              <a:rPr lang="en-US" dirty="0"/>
              <a:t>MAPCA-major aortopulmonary collateral arteries are rare in isolation (Kunwar, Paddalwar &amp; Ghogare, 2017). </a:t>
            </a:r>
            <a:endParaRPr lang="en-US" dirty="0" smtClean="0"/>
          </a:p>
          <a:p>
            <a:r>
              <a:rPr lang="en-US" dirty="0"/>
              <a:t>According to previously published reports, cases of symptomatic infants having large isolated MAPCA are likely to show congestive heart failure or some recurrent respiratory tract </a:t>
            </a:r>
            <a:r>
              <a:rPr lang="en-US" dirty="0" smtClean="0"/>
              <a:t>infections.</a:t>
            </a:r>
            <a:endParaRPr lang="en-US" dirty="0"/>
          </a:p>
          <a:p>
            <a:endParaRPr lang="en-US" dirty="0"/>
          </a:p>
        </p:txBody>
      </p:sp>
    </p:spTree>
    <p:extLst>
      <p:ext uri="{BB962C8B-B14F-4D97-AF65-F5344CB8AC3E}">
        <p14:creationId xmlns:p14="http://schemas.microsoft.com/office/powerpoint/2010/main" val="3764872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579" y="649705"/>
            <a:ext cx="9829799" cy="1030927"/>
          </a:xfrm>
        </p:spPr>
        <p:txBody>
          <a:bodyPr/>
          <a:lstStyle/>
          <a:p>
            <a:r>
              <a:rPr lang="en-US" b="1" dirty="0"/>
              <a:t>MAPCA-Major Aortopulmonary Collateral Arteries</a:t>
            </a:r>
          </a:p>
        </p:txBody>
      </p:sp>
      <p:sp>
        <p:nvSpPr>
          <p:cNvPr id="3" name="Content Placeholder 2"/>
          <p:cNvSpPr>
            <a:spLocks noGrp="1"/>
          </p:cNvSpPr>
          <p:nvPr>
            <p:ph idx="1"/>
          </p:nvPr>
        </p:nvSpPr>
        <p:spPr>
          <a:xfrm>
            <a:off x="505326" y="2249905"/>
            <a:ext cx="11141242" cy="4150895"/>
          </a:xfrm>
        </p:spPr>
        <p:txBody>
          <a:bodyPr>
            <a:normAutofit/>
          </a:bodyPr>
          <a:lstStyle/>
          <a:p>
            <a:pPr marL="0" indent="0">
              <a:buNone/>
            </a:pPr>
            <a:r>
              <a:rPr lang="en-US" sz="3600" b="1" dirty="0" smtClean="0"/>
              <a:t>CONT…</a:t>
            </a:r>
          </a:p>
          <a:p>
            <a:pPr marL="0" indent="0">
              <a:buNone/>
            </a:pPr>
            <a:endParaRPr lang="en-US" sz="3600" b="1" dirty="0"/>
          </a:p>
        </p:txBody>
      </p:sp>
      <p:pic>
        <p:nvPicPr>
          <p:cNvPr id="4" name="Picture 3"/>
          <p:cNvPicPr>
            <a:picLocks noChangeAspect="1"/>
          </p:cNvPicPr>
          <p:nvPr/>
        </p:nvPicPr>
        <p:blipFill rotWithShape="1">
          <a:blip r:embed="rId2"/>
          <a:srcRect r="26234"/>
          <a:stretch/>
        </p:blipFill>
        <p:spPr>
          <a:xfrm>
            <a:off x="4073063" y="2892668"/>
            <a:ext cx="3964031" cy="355227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83524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705" y="577516"/>
            <a:ext cx="9817769" cy="1103116"/>
          </a:xfrm>
        </p:spPr>
        <p:txBody>
          <a:bodyPr/>
          <a:lstStyle/>
          <a:p>
            <a:r>
              <a:rPr lang="en-US" b="1" dirty="0"/>
              <a:t>MAPCA-Major Aortopulmonary Collateral Arteries</a:t>
            </a:r>
          </a:p>
        </p:txBody>
      </p:sp>
      <p:sp>
        <p:nvSpPr>
          <p:cNvPr id="3" name="Content Placeholder 2"/>
          <p:cNvSpPr>
            <a:spLocks noGrp="1"/>
          </p:cNvSpPr>
          <p:nvPr>
            <p:ph idx="1"/>
          </p:nvPr>
        </p:nvSpPr>
        <p:spPr>
          <a:xfrm>
            <a:off x="481263" y="2201778"/>
            <a:ext cx="11189369" cy="4174959"/>
          </a:xfrm>
        </p:spPr>
        <p:txBody>
          <a:bodyPr>
            <a:normAutofit lnSpcReduction="10000"/>
          </a:bodyPr>
          <a:lstStyle/>
          <a:p>
            <a:pPr marL="0" indent="0" algn="ctr">
              <a:buNone/>
            </a:pPr>
            <a:r>
              <a:rPr lang="en-US" sz="3600" b="1" dirty="0" smtClean="0"/>
              <a:t>B)Reasonable </a:t>
            </a:r>
            <a:r>
              <a:rPr lang="en-US" sz="3600" b="1" dirty="0"/>
              <a:t>Description of Pathophysiology </a:t>
            </a:r>
          </a:p>
          <a:p>
            <a:r>
              <a:rPr lang="en-US" dirty="0"/>
              <a:t>MAPCA-major aortopulmonary collateral arteries are commonly linked with pulmonary atresia with ventricular septal defect (</a:t>
            </a:r>
            <a:r>
              <a:rPr lang="en-US" dirty="0" smtClean="0"/>
              <a:t>PA/VSD</a:t>
            </a:r>
            <a:r>
              <a:rPr lang="en-US" dirty="0"/>
              <a:t>). </a:t>
            </a:r>
            <a:endParaRPr lang="en-US" dirty="0" smtClean="0"/>
          </a:p>
          <a:p>
            <a:r>
              <a:rPr lang="en-US" dirty="0"/>
              <a:t>Nevertheless, some patients with MAPCAs do not necessarily have PA/VSD but might have other anatomic </a:t>
            </a:r>
            <a:r>
              <a:rPr lang="en-US" dirty="0" smtClean="0"/>
              <a:t>diagnoses.</a:t>
            </a:r>
          </a:p>
          <a:p>
            <a:r>
              <a:rPr lang="en-US" dirty="0"/>
              <a:t>For new infants, a clinical presentation for aortopulmonary collaterals constituting the only source of pulmonary blood flow is likely to be different from cyanosis with blood flow (Patrick et al. 2017</a:t>
            </a:r>
            <a:r>
              <a:rPr lang="en-US" dirty="0" smtClean="0"/>
              <a:t>).</a:t>
            </a:r>
          </a:p>
          <a:p>
            <a:r>
              <a:rPr lang="en-US" dirty="0" smtClean="0"/>
              <a:t>In </a:t>
            </a:r>
            <a:r>
              <a:rPr lang="en-US" dirty="0"/>
              <a:t>common cases, pulmonary blood flow will adequately increase, resulting in symptoms of pulmonary overcirculation like excessive sweating and rapid breathing. </a:t>
            </a:r>
            <a:endParaRPr lang="en-US" dirty="0" smtClean="0"/>
          </a:p>
          <a:p>
            <a:r>
              <a:rPr lang="en-US" dirty="0"/>
              <a:t>MAPCA-major aortopulmonary collateral arteries diagnosis may produce hypoxemia which can be severe for a newborn infant survival since the ductus arteriosus may close. </a:t>
            </a:r>
          </a:p>
        </p:txBody>
      </p:sp>
    </p:spTree>
    <p:extLst>
      <p:ext uri="{BB962C8B-B14F-4D97-AF65-F5344CB8AC3E}">
        <p14:creationId xmlns:p14="http://schemas.microsoft.com/office/powerpoint/2010/main" val="2021626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454" y="609600"/>
            <a:ext cx="9957546" cy="1092200"/>
          </a:xfrm>
        </p:spPr>
        <p:txBody>
          <a:bodyPr/>
          <a:lstStyle/>
          <a:p>
            <a:r>
              <a:rPr lang="en-US" b="1" dirty="0" smtClean="0"/>
              <a:t>Pulmonary </a:t>
            </a:r>
            <a:r>
              <a:rPr lang="en-US" b="1" dirty="0"/>
              <a:t>atresia/intact ventricular </a:t>
            </a:r>
            <a:r>
              <a:rPr lang="en-US" b="1" dirty="0" smtClean="0"/>
              <a:t>septum</a:t>
            </a:r>
            <a:r>
              <a:rPr lang="en-US" b="1" dirty="0"/>
              <a:t/>
            </a:r>
            <a:br>
              <a:rPr lang="en-US" b="1" dirty="0"/>
            </a:br>
            <a:endParaRPr lang="en-US" dirty="0"/>
          </a:p>
        </p:txBody>
      </p:sp>
      <p:sp>
        <p:nvSpPr>
          <p:cNvPr id="3" name="Content Placeholder 2"/>
          <p:cNvSpPr>
            <a:spLocks noGrp="1"/>
          </p:cNvSpPr>
          <p:nvPr>
            <p:ph idx="1"/>
          </p:nvPr>
        </p:nvSpPr>
        <p:spPr>
          <a:xfrm>
            <a:off x="381000" y="2222500"/>
            <a:ext cx="11303000" cy="4368800"/>
          </a:xfrm>
        </p:spPr>
        <p:txBody>
          <a:bodyPr/>
          <a:lstStyle/>
          <a:p>
            <a:pPr marL="0" indent="0" algn="ctr">
              <a:buNone/>
            </a:pPr>
            <a:r>
              <a:rPr lang="en-US" sz="3600" b="1" dirty="0"/>
              <a:t>A) Reasonable description of anatomy</a:t>
            </a:r>
          </a:p>
          <a:p>
            <a:pPr marL="0" indent="0" algn="ctr">
              <a:buNone/>
            </a:pPr>
            <a:endParaRPr lang="en-US" dirty="0" smtClean="0"/>
          </a:p>
          <a:p>
            <a:r>
              <a:rPr lang="en-US" dirty="0" smtClean="0"/>
              <a:t>Pulmonary </a:t>
            </a:r>
            <a:r>
              <a:rPr lang="en-US" dirty="0"/>
              <a:t>atresia with an intact ventricular septum (PA/IVS) is a rare cardiac condition accounting for less than 1 percent of the total heart defects. </a:t>
            </a:r>
            <a:endParaRPr lang="en-US" dirty="0" smtClean="0"/>
          </a:p>
          <a:p>
            <a:r>
              <a:rPr lang="en-US" dirty="0"/>
              <a:t>The condition is characterized by long section muscular atresia of the right ventricular outflow tract (RVOT) after the lack of communication at the ventricles (Chikkabyrappa, Loomba, &amp; Tretter, 2018). </a:t>
            </a:r>
            <a:endParaRPr lang="en-US" dirty="0" smtClean="0"/>
          </a:p>
          <a:p>
            <a:r>
              <a:rPr lang="en-US" dirty="0"/>
              <a:t>The pulmonary valve which allows blood to flow from the heart to the lungs does not form </a:t>
            </a:r>
            <a:r>
              <a:rPr lang="en-US" dirty="0" smtClean="0"/>
              <a:t>properly.</a:t>
            </a:r>
          </a:p>
          <a:p>
            <a:r>
              <a:rPr lang="en-US" dirty="0"/>
              <a:t>The condition ranges from simple membranous pulmonary atresia (PA) with the right ventricle in its normal state to hypoplastic right ventricle having abnormal links existing between coronary arteries and the right ventricle (Gorla and Singh, 2020). </a:t>
            </a:r>
          </a:p>
        </p:txBody>
      </p:sp>
    </p:spTree>
    <p:extLst>
      <p:ext uri="{BB962C8B-B14F-4D97-AF65-F5344CB8AC3E}">
        <p14:creationId xmlns:p14="http://schemas.microsoft.com/office/powerpoint/2010/main" val="3865101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453" y="709863"/>
            <a:ext cx="9877925" cy="970769"/>
          </a:xfrm>
        </p:spPr>
        <p:txBody>
          <a:bodyPr/>
          <a:lstStyle/>
          <a:p>
            <a:r>
              <a:rPr lang="en-US" dirty="0"/>
              <a:t>MAPCA-Major Aortopulmonary Collateral Arteries</a:t>
            </a:r>
          </a:p>
        </p:txBody>
      </p:sp>
      <p:sp>
        <p:nvSpPr>
          <p:cNvPr id="3" name="Content Placeholder 2"/>
          <p:cNvSpPr>
            <a:spLocks noGrp="1"/>
          </p:cNvSpPr>
          <p:nvPr>
            <p:ph idx="1"/>
          </p:nvPr>
        </p:nvSpPr>
        <p:spPr>
          <a:xfrm>
            <a:off x="445168" y="2526632"/>
            <a:ext cx="11189369" cy="4030578"/>
          </a:xfrm>
        </p:spPr>
        <p:txBody>
          <a:bodyPr/>
          <a:lstStyle/>
          <a:p>
            <a:pPr marL="0" indent="0" algn="ctr">
              <a:buNone/>
            </a:pPr>
            <a:r>
              <a:rPr lang="en-US" sz="3600" b="1" dirty="0" smtClean="0"/>
              <a:t>C)Description </a:t>
            </a:r>
            <a:r>
              <a:rPr lang="en-US" sz="3600" b="1" dirty="0"/>
              <a:t>of Surgical </a:t>
            </a:r>
            <a:r>
              <a:rPr lang="en-US" sz="3600" b="1" dirty="0" smtClean="0"/>
              <a:t>Correction</a:t>
            </a:r>
          </a:p>
          <a:p>
            <a:r>
              <a:rPr lang="en-US" dirty="0"/>
              <a:t>Neonates who have adequate-sized confluent pulmonary arteries are likely to undergo definitive surgical </a:t>
            </a:r>
            <a:r>
              <a:rPr lang="en-US" dirty="0" smtClean="0"/>
              <a:t>repair.</a:t>
            </a:r>
          </a:p>
          <a:p>
            <a:r>
              <a:rPr lang="en-US" dirty="0"/>
              <a:t>A palliative procedure with a systemic-to-pulmonary artery shunt can help promote central pulmonary artery growth after the surgical operation is </a:t>
            </a:r>
            <a:r>
              <a:rPr lang="en-US" dirty="0" smtClean="0"/>
              <a:t>complete.</a:t>
            </a:r>
          </a:p>
          <a:p>
            <a:r>
              <a:rPr lang="en-US" dirty="0"/>
              <a:t>The surgery helps to; incorporate multiple pulmonary artery sections into the pulmonary artery confluence and introduce a conduit connected to the pulmonary artery confluence from the right ventricle (Kunwar, Paddalwar &amp; Ghogare, 2017). </a:t>
            </a:r>
            <a:r>
              <a:rPr lang="en-US" dirty="0" smtClean="0"/>
              <a:t> </a:t>
            </a:r>
          </a:p>
          <a:p>
            <a:endParaRPr lang="en-US" dirty="0"/>
          </a:p>
          <a:p>
            <a:endParaRPr lang="en-US" dirty="0" smtClean="0"/>
          </a:p>
          <a:p>
            <a:endParaRPr lang="en-US" dirty="0"/>
          </a:p>
        </p:txBody>
      </p:sp>
    </p:spTree>
    <p:extLst>
      <p:ext uri="{BB962C8B-B14F-4D97-AF65-F5344CB8AC3E}">
        <p14:creationId xmlns:p14="http://schemas.microsoft.com/office/powerpoint/2010/main" val="27158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896" y="721895"/>
            <a:ext cx="9721516" cy="958737"/>
          </a:xfrm>
        </p:spPr>
        <p:txBody>
          <a:bodyPr/>
          <a:lstStyle/>
          <a:p>
            <a:r>
              <a:rPr lang="en-US" b="1" dirty="0"/>
              <a:t>MAPCA-Major Aortopulmonary Collateral Arteries</a:t>
            </a:r>
          </a:p>
        </p:txBody>
      </p:sp>
      <p:sp>
        <p:nvSpPr>
          <p:cNvPr id="3" name="Content Placeholder 2"/>
          <p:cNvSpPr>
            <a:spLocks noGrp="1"/>
          </p:cNvSpPr>
          <p:nvPr>
            <p:ph idx="1"/>
          </p:nvPr>
        </p:nvSpPr>
        <p:spPr>
          <a:xfrm>
            <a:off x="409074" y="2286000"/>
            <a:ext cx="11237494" cy="4126832"/>
          </a:xfrm>
        </p:spPr>
        <p:txBody>
          <a:bodyPr/>
          <a:lstStyle/>
          <a:p>
            <a:pPr marL="0" indent="0" algn="ctr">
              <a:buNone/>
            </a:pPr>
            <a:r>
              <a:rPr lang="en-US" sz="3600" b="1" dirty="0" smtClean="0"/>
              <a:t>D) Necessary </a:t>
            </a:r>
            <a:r>
              <a:rPr lang="en-US" sz="3600" b="1" dirty="0"/>
              <a:t>Extracorporeal Circuitry and Perfusion </a:t>
            </a:r>
            <a:r>
              <a:rPr lang="en-US" sz="3600" b="1" dirty="0" smtClean="0"/>
              <a:t>Techniques</a:t>
            </a:r>
          </a:p>
          <a:p>
            <a:r>
              <a:rPr lang="en-US" dirty="0"/>
              <a:t>While a patient is to undergo a surgical operation, the right ventricular outflow tract transcatheter perforation is required, followed by balloon dilation. </a:t>
            </a:r>
            <a:endParaRPr lang="en-US" dirty="0" smtClean="0"/>
          </a:p>
          <a:p>
            <a:r>
              <a:rPr lang="en-US" dirty="0"/>
              <a:t>The blood is drained into a reservoir through a fiber oxygenator (Babliak et al. 2017</a:t>
            </a:r>
            <a:r>
              <a:rPr lang="en-US" dirty="0" smtClean="0"/>
              <a:t>).</a:t>
            </a:r>
          </a:p>
          <a:p>
            <a:r>
              <a:rPr lang="en-US" dirty="0"/>
              <a:t>The extracorporeal perfusion system ensures that there is constant circulation support throughout the surgery. </a:t>
            </a:r>
            <a:r>
              <a:rPr lang="en-US" dirty="0" smtClean="0"/>
              <a:t> </a:t>
            </a:r>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654979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REFERENCE</a:t>
            </a:r>
            <a:endParaRPr lang="en-US" b="1" dirty="0"/>
          </a:p>
        </p:txBody>
      </p:sp>
      <p:sp>
        <p:nvSpPr>
          <p:cNvPr id="3" name="Content Placeholder 2"/>
          <p:cNvSpPr>
            <a:spLocks noGrp="1"/>
          </p:cNvSpPr>
          <p:nvPr>
            <p:ph idx="1"/>
          </p:nvPr>
        </p:nvSpPr>
        <p:spPr>
          <a:xfrm>
            <a:off x="481263" y="2286000"/>
            <a:ext cx="11177337" cy="4572000"/>
          </a:xfrm>
        </p:spPr>
        <p:txBody>
          <a:bodyPr>
            <a:normAutofit lnSpcReduction="10000"/>
          </a:bodyPr>
          <a:lstStyle/>
          <a:p>
            <a:r>
              <a:rPr lang="en-US" dirty="0"/>
              <a:t>Babliak, O. D., </a:t>
            </a:r>
            <a:r>
              <a:rPr lang="en-US" dirty="0" err="1"/>
              <a:t>Mykychak</a:t>
            </a:r>
            <a:r>
              <a:rPr lang="en-US" dirty="0"/>
              <a:t>, Y. B., </a:t>
            </a:r>
            <a:r>
              <a:rPr lang="en-US" dirty="0" err="1"/>
              <a:t>Motrechko</a:t>
            </a:r>
            <a:r>
              <a:rPr lang="en-US" dirty="0"/>
              <a:t>, O. O., &amp; </a:t>
            </a:r>
            <a:r>
              <a:rPr lang="en-US" dirty="0" err="1"/>
              <a:t>Yemets</a:t>
            </a:r>
            <a:r>
              <a:rPr lang="en-US" dirty="0"/>
              <a:t>, I. M. (2017). Surgical treatment of pulmonary atresia with major aortopulmonary collateral arteries in 83 consecutive patients. European Journal of Cardio-Thoracic Surgery, 52(1), 96-104</a:t>
            </a:r>
            <a:r>
              <a:rPr lang="en-US" dirty="0" smtClean="0"/>
              <a:t>.</a:t>
            </a:r>
          </a:p>
          <a:p>
            <a:r>
              <a:rPr lang="en-US" dirty="0"/>
              <a:t>Kunwar B, Paddalwar S &amp; Ghogare M (2017). Large Isolated Major Aortopulmonary Collateral Artery Causing Severe Pulmonary Hypertension in an Infant: A Rare and Challenging Diagnosis. Retrieved March 3, 2021, from </a:t>
            </a:r>
            <a:r>
              <a:rPr lang="en-US" dirty="0">
                <a:hlinkClick r:id="rId2"/>
              </a:rPr>
              <a:t>https://www.ncbi.nlm.nih.gov/pmc/articles/PMC5535423</a:t>
            </a:r>
            <a:r>
              <a:rPr lang="en-US" dirty="0" smtClean="0">
                <a:hlinkClick r:id="rId2"/>
              </a:rPr>
              <a:t>/</a:t>
            </a:r>
            <a:r>
              <a:rPr lang="en-US" dirty="0" smtClean="0"/>
              <a:t> </a:t>
            </a:r>
          </a:p>
          <a:p>
            <a:r>
              <a:rPr lang="en-US" dirty="0"/>
              <a:t>Patrick, W. L., Mainwaring, R. D., </a:t>
            </a:r>
            <a:r>
              <a:rPr lang="en-US" dirty="0" err="1"/>
              <a:t>Reinhartz</a:t>
            </a:r>
            <a:r>
              <a:rPr lang="en-US" dirty="0"/>
              <a:t>, O., </a:t>
            </a:r>
            <a:r>
              <a:rPr lang="en-US" dirty="0" err="1"/>
              <a:t>Punn</a:t>
            </a:r>
            <a:r>
              <a:rPr lang="en-US" dirty="0"/>
              <a:t>, R., </a:t>
            </a:r>
            <a:r>
              <a:rPr lang="en-US" dirty="0" err="1"/>
              <a:t>Tacy</a:t>
            </a:r>
            <a:r>
              <a:rPr lang="en-US" dirty="0"/>
              <a:t>, T., &amp; Hanley, F. L. (2017). Major aortopulmonary collateral arteries with anatomy other than pulmonary atresia/ventricular septal defect. The Annals of thoracic surgery, 104(3), 907-916</a:t>
            </a:r>
            <a:r>
              <a:rPr lang="en-US" dirty="0" smtClean="0"/>
              <a:t>.</a:t>
            </a:r>
          </a:p>
          <a:p>
            <a:r>
              <a:rPr lang="en-US" dirty="0"/>
              <a:t>Jha, A. K., &amp; Makhija, N. (2017, June). Cor triatriatum: a review. In Seminars in cardiothoracic and vascular anesthesia (Vol. 21, No. 2, pp. 178-185). Sage CA: Los Angeles, CA: SAGE Publications</a:t>
            </a:r>
            <a:r>
              <a:rPr lang="en-US" dirty="0" smtClean="0"/>
              <a:t>.</a:t>
            </a:r>
          </a:p>
          <a:p>
            <a:r>
              <a:rPr lang="lt-LT" dirty="0"/>
              <a:t>Rudienė, V., Hjortshøj, C. M., Glaveckaitė, S., Zakarkaitė, D., Petrulionienė, Ž., Gumbienė, L., ... &amp; Søndergaard, L. (2019). Cor triatriatum sinistrum diagnosed in the adulthood: a systematic review. Heart, 105(15), 1197-1202</a:t>
            </a:r>
            <a:r>
              <a:rPr lang="lt-LT" dirty="0" smtClean="0"/>
              <a:t>.</a:t>
            </a:r>
            <a:endParaRPr lang="en-US" dirty="0" smtClean="0"/>
          </a:p>
        </p:txBody>
      </p:sp>
    </p:spTree>
    <p:extLst>
      <p:ext uri="{BB962C8B-B14F-4D97-AF65-F5344CB8AC3E}">
        <p14:creationId xmlns:p14="http://schemas.microsoft.com/office/powerpoint/2010/main" val="3415560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469232" y="2177716"/>
            <a:ext cx="11285621" cy="4680284"/>
          </a:xfrm>
        </p:spPr>
        <p:txBody>
          <a:bodyPr>
            <a:normAutofit lnSpcReduction="10000"/>
          </a:bodyPr>
          <a:lstStyle/>
          <a:p>
            <a:r>
              <a:rPr lang="en-US" dirty="0"/>
              <a:t>Gorla S and Singh A, (2020). Pulmonary Atresia With Intact Ventricular Septum. Retrieved March 1, 2021, </a:t>
            </a:r>
            <a:r>
              <a:rPr lang="en-US" dirty="0">
                <a:hlinkClick r:id="rId2"/>
              </a:rPr>
              <a:t>https://www.ncbi.nlm.nih.gov/books/NBK546666</a:t>
            </a:r>
            <a:r>
              <a:rPr lang="en-US" dirty="0" smtClean="0">
                <a:hlinkClick r:id="rId2"/>
              </a:rPr>
              <a:t>/</a:t>
            </a:r>
            <a:r>
              <a:rPr lang="en-US" dirty="0" smtClean="0"/>
              <a:t> </a:t>
            </a:r>
          </a:p>
          <a:p>
            <a:r>
              <a:rPr lang="en-US" dirty="0"/>
              <a:t>Hamdan R and Nassar P (2017). Cor Triatriatum Sinistrum: Classification and Imaging Modalities. Retrieved March 1, 2021 from </a:t>
            </a:r>
            <a:r>
              <a:rPr lang="en-US" dirty="0">
                <a:hlinkClick r:id="rId3"/>
              </a:rPr>
              <a:t>https://www.ncbi.nlm.nih.gov/pmc/articles/PMC3286827</a:t>
            </a:r>
            <a:r>
              <a:rPr lang="en-US" dirty="0" smtClean="0">
                <a:hlinkClick r:id="rId3"/>
              </a:rPr>
              <a:t>/</a:t>
            </a:r>
            <a:r>
              <a:rPr lang="en-US" dirty="0" smtClean="0"/>
              <a:t> </a:t>
            </a:r>
          </a:p>
          <a:p>
            <a:r>
              <a:rPr lang="en-US" dirty="0"/>
              <a:t>Mayo Clinic, (2019). Pulmonary atresia with intact ventricular septum. Retrieved March 1, 2021, from </a:t>
            </a:r>
            <a:r>
              <a:rPr lang="en-US" dirty="0">
                <a:hlinkClick r:id="rId4"/>
              </a:rPr>
              <a:t>https://</a:t>
            </a:r>
            <a:r>
              <a:rPr lang="en-US" dirty="0" smtClean="0">
                <a:hlinkClick r:id="rId4"/>
              </a:rPr>
              <a:t>www.mayoclinic.org/diseases-conditions/pulmonary-atresia-intact-ventricular-septum/cdc-20396714</a:t>
            </a:r>
            <a:r>
              <a:rPr lang="en-US" dirty="0" smtClean="0"/>
              <a:t> </a:t>
            </a:r>
          </a:p>
          <a:p>
            <a:r>
              <a:rPr lang="en-US" dirty="0"/>
              <a:t>Schusterova, I., Czerny, M., Jurko Jr, A., &amp; Minarik, M. (2015). A very rare case of late diagnosis of </a:t>
            </a:r>
            <a:r>
              <a:rPr lang="en-US" dirty="0" err="1"/>
              <a:t>cor</a:t>
            </a:r>
            <a:r>
              <a:rPr lang="en-US" dirty="0"/>
              <a:t> triatriatum sinistrum. J </a:t>
            </a:r>
            <a:r>
              <a:rPr lang="en-US" dirty="0" err="1"/>
              <a:t>Geriatr</a:t>
            </a:r>
            <a:r>
              <a:rPr lang="en-US" dirty="0"/>
              <a:t> </a:t>
            </a:r>
            <a:r>
              <a:rPr lang="en-US" dirty="0" err="1"/>
              <a:t>Cardiol</a:t>
            </a:r>
            <a:r>
              <a:rPr lang="en-US" dirty="0"/>
              <a:t>, 12(2), 185-6</a:t>
            </a:r>
            <a:r>
              <a:rPr lang="en-US" dirty="0" smtClean="0"/>
              <a:t>.</a:t>
            </a:r>
          </a:p>
          <a:p>
            <a:r>
              <a:rPr lang="en-US" dirty="0"/>
              <a:t>Chikkabyrappa, S. M., Loomba, R. S., &amp; Tretter, J. T. (2018, September). Pulmonary atresia with an intact ventricular septum: preoperative physiology, imaging, and management. In Seminars in cardiothoracic and vascular anesthesia (Vol. 22, No. 3, pp. 245-255). Sage CA: Los Angeles, CA: SAGE Publications</a:t>
            </a:r>
            <a:r>
              <a:rPr lang="en-US" dirty="0" smtClean="0"/>
              <a:t>.</a:t>
            </a:r>
          </a:p>
          <a:p>
            <a:r>
              <a:rPr lang="en-US" dirty="0"/>
              <a:t>CDC, (2020). Facts about Pulmonary Atresia. Retrieved March 1, 2021, from </a:t>
            </a:r>
            <a:r>
              <a:rPr lang="en-US" dirty="0">
                <a:hlinkClick r:id="rId5"/>
              </a:rPr>
              <a:t>https://</a:t>
            </a:r>
            <a:r>
              <a:rPr lang="en-US" dirty="0" smtClean="0">
                <a:hlinkClick r:id="rId5"/>
              </a:rPr>
              <a:t>www.cdc.gov/ncbddd/heartdefects/pulmonaryatresia.html</a:t>
            </a:r>
            <a:r>
              <a:rPr lang="en-US" dirty="0" smtClean="0"/>
              <a:t> </a:t>
            </a:r>
            <a:endParaRPr lang="en-US" dirty="0"/>
          </a:p>
        </p:txBody>
      </p:sp>
    </p:spTree>
    <p:extLst>
      <p:ext uri="{BB962C8B-B14F-4D97-AF65-F5344CB8AC3E}">
        <p14:creationId xmlns:p14="http://schemas.microsoft.com/office/powerpoint/2010/main" val="3558729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44500"/>
            <a:ext cx="9906000" cy="1016000"/>
          </a:xfrm>
        </p:spPr>
        <p:txBody>
          <a:bodyPr/>
          <a:lstStyle/>
          <a:p>
            <a:r>
              <a:rPr lang="en-US" b="1" dirty="0" smtClean="0"/>
              <a:t/>
            </a:r>
            <a:br>
              <a:rPr lang="en-US" b="1" dirty="0" smtClean="0"/>
            </a:br>
            <a:r>
              <a:rPr lang="en-US" b="1" dirty="0" smtClean="0"/>
              <a:t>Pulmonary </a:t>
            </a:r>
            <a:r>
              <a:rPr lang="en-US" b="1" dirty="0"/>
              <a:t>atresia/intact ventricular septum</a:t>
            </a:r>
            <a:br>
              <a:rPr lang="en-US" b="1" dirty="0"/>
            </a:br>
            <a:endParaRPr lang="en-US" b="1" dirty="0"/>
          </a:p>
        </p:txBody>
      </p:sp>
      <p:sp>
        <p:nvSpPr>
          <p:cNvPr id="3" name="Content Placeholder 2"/>
          <p:cNvSpPr>
            <a:spLocks noGrp="1"/>
          </p:cNvSpPr>
          <p:nvPr>
            <p:ph idx="1"/>
          </p:nvPr>
        </p:nvSpPr>
        <p:spPr>
          <a:xfrm>
            <a:off x="330200" y="1804737"/>
            <a:ext cx="11388558" cy="5053263"/>
          </a:xfrm>
        </p:spPr>
        <p:txBody>
          <a:bodyPr/>
          <a:lstStyle/>
          <a:p>
            <a:pPr marL="0" indent="0">
              <a:buNone/>
            </a:pPr>
            <a:r>
              <a:rPr lang="en-US" sz="3600" b="1" dirty="0" smtClean="0"/>
              <a:t>CONT…</a:t>
            </a:r>
          </a:p>
          <a:p>
            <a:r>
              <a:rPr lang="en-US" dirty="0" smtClean="0"/>
              <a:t>An </a:t>
            </a:r>
            <a:r>
              <a:rPr lang="en-US" dirty="0"/>
              <a:t>insult in the sensitive stages as an embryo develops is thought to cause this rare heart </a:t>
            </a:r>
            <a:r>
              <a:rPr lang="en-US" dirty="0" smtClean="0"/>
              <a:t>condition.</a:t>
            </a:r>
          </a:p>
          <a:p>
            <a:r>
              <a:rPr lang="en-US" dirty="0"/>
              <a:t>However, a clear and precise condition leading to PA/IVS is still unclear. </a:t>
            </a:r>
            <a:r>
              <a:rPr lang="en-US" dirty="0" smtClean="0"/>
              <a:t> </a:t>
            </a:r>
            <a:endParaRPr lang="en-US" dirty="0"/>
          </a:p>
        </p:txBody>
      </p:sp>
      <p:pic>
        <p:nvPicPr>
          <p:cNvPr id="4" name="Picture 3"/>
          <p:cNvPicPr>
            <a:picLocks noChangeAspect="1"/>
          </p:cNvPicPr>
          <p:nvPr/>
        </p:nvPicPr>
        <p:blipFill>
          <a:blip r:embed="rId2"/>
          <a:stretch>
            <a:fillRect/>
          </a:stretch>
        </p:blipFill>
        <p:spPr>
          <a:xfrm>
            <a:off x="6097473" y="3609474"/>
            <a:ext cx="3742740" cy="313054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33818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469900"/>
            <a:ext cx="10490200" cy="1066800"/>
          </a:xfrm>
        </p:spPr>
        <p:txBody>
          <a:bodyPr/>
          <a:lstStyle/>
          <a:p>
            <a:r>
              <a:rPr lang="en-US" b="1" dirty="0" smtClean="0"/>
              <a:t/>
            </a:r>
            <a:br>
              <a:rPr lang="en-US" b="1" dirty="0" smtClean="0"/>
            </a:br>
            <a:r>
              <a:rPr lang="en-US" b="1" dirty="0" smtClean="0"/>
              <a:t>Pulmonary </a:t>
            </a:r>
            <a:r>
              <a:rPr lang="en-US" b="1" dirty="0"/>
              <a:t>atresia/intact ventricular septum</a:t>
            </a:r>
            <a:br>
              <a:rPr lang="en-US" b="1" dirty="0"/>
            </a:br>
            <a:endParaRPr lang="en-US" b="1" dirty="0"/>
          </a:p>
        </p:txBody>
      </p:sp>
      <p:sp>
        <p:nvSpPr>
          <p:cNvPr id="3" name="Content Placeholder 2"/>
          <p:cNvSpPr>
            <a:spLocks noGrp="1"/>
          </p:cNvSpPr>
          <p:nvPr>
            <p:ph idx="1"/>
          </p:nvPr>
        </p:nvSpPr>
        <p:spPr>
          <a:xfrm>
            <a:off x="482600" y="2247900"/>
            <a:ext cx="11125200" cy="4279900"/>
          </a:xfrm>
        </p:spPr>
        <p:txBody>
          <a:bodyPr/>
          <a:lstStyle/>
          <a:p>
            <a:pPr marL="457200" lvl="1" indent="0" algn="ctr">
              <a:buNone/>
            </a:pPr>
            <a:r>
              <a:rPr lang="en-US" sz="3600" b="1" dirty="0"/>
              <a:t>B) Reasonable description of </a:t>
            </a:r>
            <a:r>
              <a:rPr lang="en-US" sz="3600" b="1" dirty="0" smtClean="0"/>
              <a:t>pathophysiology</a:t>
            </a:r>
            <a:endParaRPr lang="en-US" sz="3600" b="1" dirty="0"/>
          </a:p>
          <a:p>
            <a:r>
              <a:rPr lang="en-US" dirty="0" smtClean="0"/>
              <a:t>The </a:t>
            </a:r>
            <a:r>
              <a:rPr lang="en-US" dirty="0"/>
              <a:t>most predominant signs and symptoms of the PA/IVS condition is include desaturation and cyanosis. </a:t>
            </a:r>
            <a:endParaRPr lang="en-US" dirty="0" smtClean="0"/>
          </a:p>
          <a:p>
            <a:r>
              <a:rPr lang="en-US" dirty="0"/>
              <a:t>The condition was first described in 1783 by Hunter and later in 1869 by Peacock. </a:t>
            </a:r>
            <a:endParaRPr lang="en-US" dirty="0" smtClean="0"/>
          </a:p>
          <a:p>
            <a:r>
              <a:rPr lang="en-US" dirty="0"/>
              <a:t>There is the presence of Pulmonary venous obstruction signs and pulmonary hypertension. </a:t>
            </a:r>
            <a:endParaRPr lang="en-US" dirty="0" smtClean="0"/>
          </a:p>
          <a:p>
            <a:r>
              <a:rPr lang="en-US" dirty="0"/>
              <a:t>Additionally, a right ventricular lift and pulmonary second sound accentuation are recurrent</a:t>
            </a:r>
            <a:r>
              <a:rPr lang="en-US" dirty="0" smtClean="0"/>
              <a:t>.</a:t>
            </a:r>
          </a:p>
          <a:p>
            <a:r>
              <a:rPr lang="en-US" dirty="0"/>
              <a:t>There might be some early diastolic murmur of pulmonary deficiency and the presence of rales in the lung bases. </a:t>
            </a:r>
            <a:endParaRPr lang="en-US" dirty="0" smtClean="0"/>
          </a:p>
          <a:p>
            <a:r>
              <a:rPr lang="en-US" dirty="0"/>
              <a:t>Soft continuous murmur is likely to be identified due to the flow across the membrane, which can be heard with an atrial septal defect and left-to-right shunt. </a:t>
            </a:r>
            <a:endParaRPr lang="en-US" dirty="0" smtClean="0"/>
          </a:p>
          <a:p>
            <a:endParaRPr lang="en-US" dirty="0"/>
          </a:p>
        </p:txBody>
      </p:sp>
    </p:spTree>
    <p:extLst>
      <p:ext uri="{BB962C8B-B14F-4D97-AF65-F5344CB8AC3E}">
        <p14:creationId xmlns:p14="http://schemas.microsoft.com/office/powerpoint/2010/main" val="2605509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694268"/>
            <a:ext cx="9906000" cy="706964"/>
          </a:xfrm>
        </p:spPr>
        <p:txBody>
          <a:bodyPr/>
          <a:lstStyle/>
          <a:p>
            <a:r>
              <a:rPr lang="en-US" b="1" dirty="0"/>
              <a:t/>
            </a:r>
            <a:br>
              <a:rPr lang="en-US" b="1" dirty="0"/>
            </a:br>
            <a:r>
              <a:rPr lang="en-US" b="1" dirty="0"/>
              <a:t>Pulmonary atresia/intact ventricular septum</a:t>
            </a:r>
            <a:br>
              <a:rPr lang="en-US" b="1" dirty="0"/>
            </a:br>
            <a:endParaRPr lang="en-US" b="1" dirty="0"/>
          </a:p>
        </p:txBody>
      </p:sp>
      <p:sp>
        <p:nvSpPr>
          <p:cNvPr id="3" name="Content Placeholder 2"/>
          <p:cNvSpPr>
            <a:spLocks noGrp="1"/>
          </p:cNvSpPr>
          <p:nvPr>
            <p:ph idx="1"/>
          </p:nvPr>
        </p:nvSpPr>
        <p:spPr>
          <a:xfrm>
            <a:off x="660400" y="2009274"/>
            <a:ext cx="11036300" cy="4608094"/>
          </a:xfrm>
        </p:spPr>
        <p:txBody>
          <a:bodyPr/>
          <a:lstStyle/>
          <a:p>
            <a:pPr marL="0" indent="0">
              <a:buNone/>
            </a:pPr>
            <a:r>
              <a:rPr lang="en-US" sz="3600" b="1" dirty="0" smtClean="0"/>
              <a:t>CONT...</a:t>
            </a:r>
          </a:p>
          <a:p>
            <a:r>
              <a:rPr lang="en-US" dirty="0"/>
              <a:t>Low cardiac output is established as diminished peripheral pulses, tachypnea, and pallor</a:t>
            </a:r>
            <a:r>
              <a:rPr lang="en-US" dirty="0" smtClean="0"/>
              <a:t>.</a:t>
            </a:r>
          </a:p>
          <a:p>
            <a:r>
              <a:rPr lang="en-US" dirty="0"/>
              <a:t>Children with this condition are typically small and suffer from poor weight gain</a:t>
            </a:r>
            <a:r>
              <a:rPr lang="en-US" dirty="0" smtClean="0"/>
              <a:t>.</a:t>
            </a:r>
          </a:p>
          <a:p>
            <a:r>
              <a:rPr lang="en-US" dirty="0"/>
              <a:t>Neonates with this disease become symptomatic since the patent ductus arteriosus is closed, and the neonates' pulmonary circulation depends on </a:t>
            </a:r>
            <a:r>
              <a:rPr lang="en-US" dirty="0" smtClean="0"/>
              <a:t>it.</a:t>
            </a:r>
          </a:p>
          <a:p>
            <a:r>
              <a:rPr lang="en-US" dirty="0"/>
              <a:t>The condition reduces the cardiac output because of the compulsory right to left pushing at the atrial </a:t>
            </a:r>
            <a:r>
              <a:rPr lang="en-US" dirty="0" smtClean="0"/>
              <a:t>septum </a:t>
            </a:r>
            <a:r>
              <a:rPr lang="en-US" dirty="0"/>
              <a:t>level (CDC, 2020). </a:t>
            </a:r>
            <a:endParaRPr lang="en-US" dirty="0" smtClean="0"/>
          </a:p>
          <a:p>
            <a:r>
              <a:rPr lang="en-US" dirty="0"/>
              <a:t>During birth, screening tests also referred to as prenatal test is conducted. </a:t>
            </a:r>
            <a:endParaRPr lang="en-US" dirty="0" smtClean="0"/>
          </a:p>
          <a:p>
            <a:r>
              <a:rPr lang="en-US" dirty="0" smtClean="0"/>
              <a:t>The </a:t>
            </a:r>
            <a:r>
              <a:rPr lang="en-US" dirty="0"/>
              <a:t>test helps check birth defects and any other possible conditions (Chikkabyrappa, Loomba, &amp; Tretter, 2018). </a:t>
            </a:r>
          </a:p>
        </p:txBody>
      </p:sp>
    </p:spTree>
    <p:extLst>
      <p:ext uri="{BB962C8B-B14F-4D97-AF65-F5344CB8AC3E}">
        <p14:creationId xmlns:p14="http://schemas.microsoft.com/office/powerpoint/2010/main" val="3266113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631" y="636784"/>
            <a:ext cx="10022304" cy="706964"/>
          </a:xfrm>
        </p:spPr>
        <p:txBody>
          <a:bodyPr/>
          <a:lstStyle/>
          <a:p>
            <a:r>
              <a:rPr lang="en-US" b="1" dirty="0"/>
              <a:t/>
            </a:r>
            <a:br>
              <a:rPr lang="en-US" b="1" dirty="0"/>
            </a:br>
            <a:r>
              <a:rPr lang="en-US" b="1" dirty="0"/>
              <a:t>Pulmonary atresia/intact ventricular septum</a:t>
            </a:r>
            <a:br>
              <a:rPr lang="en-US" b="1" dirty="0"/>
            </a:br>
            <a:endParaRPr lang="en-US" b="1" dirty="0"/>
          </a:p>
        </p:txBody>
      </p:sp>
      <p:sp>
        <p:nvSpPr>
          <p:cNvPr id="3" name="Content Placeholder 2"/>
          <p:cNvSpPr>
            <a:spLocks noGrp="1"/>
          </p:cNvSpPr>
          <p:nvPr>
            <p:ph idx="1"/>
          </p:nvPr>
        </p:nvSpPr>
        <p:spPr>
          <a:xfrm>
            <a:off x="457200" y="2334126"/>
            <a:ext cx="11225464" cy="4439652"/>
          </a:xfrm>
        </p:spPr>
        <p:txBody>
          <a:bodyPr/>
          <a:lstStyle/>
          <a:p>
            <a:pPr marL="0" indent="0" algn="ctr">
              <a:buNone/>
            </a:pPr>
            <a:r>
              <a:rPr lang="en-US" sz="3600" b="1" dirty="0" smtClean="0"/>
              <a:t>C) Description of surgical correction</a:t>
            </a:r>
          </a:p>
          <a:p>
            <a:r>
              <a:rPr lang="en-US" dirty="0" smtClean="0"/>
              <a:t>The heart surgery for a child with PA/IVS follows a series of heart operations. </a:t>
            </a:r>
          </a:p>
          <a:p>
            <a:r>
              <a:rPr lang="en-US" dirty="0" smtClean="0"/>
              <a:t>These </a:t>
            </a:r>
            <a:r>
              <a:rPr lang="en-US" dirty="0"/>
              <a:t>include shunting, Glenn procedure, and Fontan procedure. Shunting involves developing a shunt right from the main blood vessel that leads out of the heart to the pulmonary arteries (Gorla and Singh, 2020). </a:t>
            </a:r>
            <a:endParaRPr lang="en-US" dirty="0" smtClean="0"/>
          </a:p>
          <a:p>
            <a:r>
              <a:rPr lang="en-US" dirty="0"/>
              <a:t>It ensures sufficient blood flow to the lungs. </a:t>
            </a:r>
            <a:endParaRPr lang="en-US" dirty="0" smtClean="0"/>
          </a:p>
          <a:p>
            <a:r>
              <a:rPr lang="en-US" dirty="0" smtClean="0"/>
              <a:t>Glenn's </a:t>
            </a:r>
            <a:r>
              <a:rPr lang="en-US" dirty="0"/>
              <a:t>procedure involves connecting one of the large veins that take blood from the heart to the pulmonary </a:t>
            </a:r>
            <a:r>
              <a:rPr lang="en-US" dirty="0" smtClean="0"/>
              <a:t>artery.</a:t>
            </a:r>
          </a:p>
          <a:p>
            <a:pPr marL="0" indent="0">
              <a:buNone/>
            </a:pPr>
            <a:endParaRPr lang="en-US" dirty="0"/>
          </a:p>
          <a:p>
            <a:endParaRPr lang="en-US" dirty="0"/>
          </a:p>
        </p:txBody>
      </p:sp>
    </p:spTree>
    <p:extLst>
      <p:ext uri="{BB962C8B-B14F-4D97-AF65-F5344CB8AC3E}">
        <p14:creationId xmlns:p14="http://schemas.microsoft.com/office/powerpoint/2010/main" val="3575318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358" y="600689"/>
            <a:ext cx="10287000" cy="706964"/>
          </a:xfrm>
        </p:spPr>
        <p:txBody>
          <a:bodyPr/>
          <a:lstStyle/>
          <a:p>
            <a:r>
              <a:rPr lang="en-US" dirty="0"/>
              <a:t/>
            </a:r>
            <a:br>
              <a:rPr lang="en-US" dirty="0"/>
            </a:br>
            <a:r>
              <a:rPr lang="en-US" dirty="0"/>
              <a:t>Pulmonary atresia/intact ventricular septum</a:t>
            </a:r>
            <a:br>
              <a:rPr lang="en-US" dirty="0"/>
            </a:br>
            <a:endParaRPr lang="en-US" dirty="0"/>
          </a:p>
        </p:txBody>
      </p:sp>
      <p:sp>
        <p:nvSpPr>
          <p:cNvPr id="3" name="Content Placeholder 2"/>
          <p:cNvSpPr>
            <a:spLocks noGrp="1"/>
          </p:cNvSpPr>
          <p:nvPr>
            <p:ph idx="1"/>
          </p:nvPr>
        </p:nvSpPr>
        <p:spPr>
          <a:xfrm>
            <a:off x="421106" y="2298032"/>
            <a:ext cx="11237494" cy="3922294"/>
          </a:xfrm>
        </p:spPr>
        <p:txBody>
          <a:bodyPr/>
          <a:lstStyle/>
          <a:p>
            <a:pPr marL="0" indent="0">
              <a:buNone/>
            </a:pPr>
            <a:r>
              <a:rPr lang="en-US" sz="3600" b="1" dirty="0" smtClean="0"/>
              <a:t>CONT</a:t>
            </a:r>
            <a:r>
              <a:rPr lang="en-US" sz="3600" dirty="0" smtClean="0"/>
              <a:t>…</a:t>
            </a:r>
          </a:p>
          <a:p>
            <a:r>
              <a:rPr lang="en-US" dirty="0"/>
              <a:t>The heart's right side continues to receive blood through another large vein, and the heart pushes the blood through the surgically repaired pulmonary valve. </a:t>
            </a:r>
          </a:p>
          <a:p>
            <a:r>
              <a:rPr lang="en-US" dirty="0"/>
              <a:t>The procedure helps the right ventricle grow larger (Mayo Clinic, 2019). </a:t>
            </a:r>
            <a:endParaRPr lang="en-US" dirty="0" smtClean="0"/>
          </a:p>
          <a:p>
            <a:r>
              <a:rPr lang="en-US" dirty="0"/>
              <a:t>Fontan procedure is helpful when the right ventricle is too small to be useful</a:t>
            </a:r>
            <a:r>
              <a:rPr lang="en-US" dirty="0" smtClean="0"/>
              <a:t>.</a:t>
            </a:r>
          </a:p>
          <a:p>
            <a:r>
              <a:rPr lang="en-US" dirty="0"/>
              <a:t>The procedure creates a pathway for the blood getting to the heart to flow directly into the pulmonary artery</a:t>
            </a:r>
            <a:r>
              <a:rPr lang="en-US" dirty="0" smtClean="0"/>
              <a:t>. </a:t>
            </a:r>
            <a:endParaRPr lang="en-US" dirty="0"/>
          </a:p>
        </p:txBody>
      </p:sp>
    </p:spTree>
    <p:extLst>
      <p:ext uri="{BB962C8B-B14F-4D97-AF65-F5344CB8AC3E}">
        <p14:creationId xmlns:p14="http://schemas.microsoft.com/office/powerpoint/2010/main" val="3998466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233" y="745068"/>
            <a:ext cx="9962146" cy="706964"/>
          </a:xfrm>
        </p:spPr>
        <p:txBody>
          <a:bodyPr/>
          <a:lstStyle/>
          <a:p>
            <a:r>
              <a:rPr lang="en-US" b="1" dirty="0"/>
              <a:t/>
            </a:r>
            <a:br>
              <a:rPr lang="en-US" b="1" dirty="0"/>
            </a:br>
            <a:r>
              <a:rPr lang="en-US" b="1" dirty="0"/>
              <a:t>Pulmonary atresia/intact ventricular septum</a:t>
            </a:r>
            <a:br>
              <a:rPr lang="en-US" b="1" dirty="0"/>
            </a:br>
            <a:endParaRPr lang="en-US" b="1" dirty="0"/>
          </a:p>
        </p:txBody>
      </p:sp>
      <p:sp>
        <p:nvSpPr>
          <p:cNvPr id="3" name="Content Placeholder 2"/>
          <p:cNvSpPr>
            <a:spLocks noGrp="1"/>
          </p:cNvSpPr>
          <p:nvPr>
            <p:ph idx="1"/>
          </p:nvPr>
        </p:nvSpPr>
        <p:spPr>
          <a:xfrm>
            <a:off x="469233" y="2177715"/>
            <a:ext cx="11249525" cy="4367463"/>
          </a:xfrm>
        </p:spPr>
        <p:txBody>
          <a:bodyPr>
            <a:normAutofit lnSpcReduction="10000"/>
          </a:bodyPr>
          <a:lstStyle/>
          <a:p>
            <a:pPr marL="0" indent="0" algn="ctr">
              <a:buNone/>
            </a:pPr>
            <a:r>
              <a:rPr lang="en-US" sz="3600" b="1" dirty="0"/>
              <a:t>D) Necessary extracorporeal circuitry and perfusion techniques</a:t>
            </a:r>
          </a:p>
          <a:p>
            <a:r>
              <a:rPr lang="en-US" dirty="0"/>
              <a:t>During the surgery, cardiopulmonary bypass (CPB) is </a:t>
            </a:r>
            <a:r>
              <a:rPr lang="en-US" dirty="0" smtClean="0"/>
              <a:t>applied.</a:t>
            </a:r>
          </a:p>
          <a:p>
            <a:r>
              <a:rPr lang="en-US" dirty="0"/>
              <a:t> The cardiologists drain the blood by gravity into a venous reservoir that is a heart-lung machine</a:t>
            </a:r>
            <a:r>
              <a:rPr lang="en-US" dirty="0" smtClean="0"/>
              <a:t>.</a:t>
            </a:r>
          </a:p>
          <a:p>
            <a:r>
              <a:rPr lang="en-US" dirty="0"/>
              <a:t>The draining of the blood is through a single cannula at the right atrium</a:t>
            </a:r>
            <a:r>
              <a:rPr lang="en-US" dirty="0" smtClean="0"/>
              <a:t>.</a:t>
            </a:r>
          </a:p>
          <a:p>
            <a:r>
              <a:rPr lang="en-US" dirty="0"/>
              <a:t>The medics can place specialized cannulas into the lower IVC, applying the femoral approach (Mayo Clinic, 2019). </a:t>
            </a:r>
            <a:endParaRPr lang="en-US" dirty="0" smtClean="0"/>
          </a:p>
          <a:p>
            <a:r>
              <a:rPr lang="en-US" dirty="0"/>
              <a:t>The blood can be pushed from the reservoir through a hollow fiber oxygenator after a proper gas exchange in the systemic arterial system via a cannula in the distal ascending aorta or the axillary artery (Chikkabyrappa, Loomba, &amp; Tretter, 2018). </a:t>
            </a:r>
            <a:endParaRPr lang="en-US" dirty="0" smtClean="0"/>
          </a:p>
          <a:p>
            <a:r>
              <a:rPr lang="en-US" dirty="0"/>
              <a:t>The extracorporeal perfusion system helps to provide total or partial respiratory and circulatory support</a:t>
            </a:r>
          </a:p>
        </p:txBody>
      </p:sp>
    </p:spTree>
    <p:extLst>
      <p:ext uri="{BB962C8B-B14F-4D97-AF65-F5344CB8AC3E}">
        <p14:creationId xmlns:p14="http://schemas.microsoft.com/office/powerpoint/2010/main" val="3180342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Cor Triatriatum sinistrum</a:t>
            </a:r>
          </a:p>
        </p:txBody>
      </p:sp>
      <p:sp>
        <p:nvSpPr>
          <p:cNvPr id="3" name="Content Placeholder 2"/>
          <p:cNvSpPr>
            <a:spLocks noGrp="1"/>
          </p:cNvSpPr>
          <p:nvPr>
            <p:ph idx="1"/>
          </p:nvPr>
        </p:nvSpPr>
        <p:spPr>
          <a:xfrm>
            <a:off x="481264" y="2237873"/>
            <a:ext cx="11165304" cy="4427621"/>
          </a:xfrm>
        </p:spPr>
        <p:txBody>
          <a:bodyPr/>
          <a:lstStyle/>
          <a:p>
            <a:pPr marL="0" indent="0" algn="ctr">
              <a:buNone/>
            </a:pPr>
            <a:r>
              <a:rPr lang="en-US" sz="3600" b="1" dirty="0"/>
              <a:t>A) Reasonable description of anatomy</a:t>
            </a:r>
          </a:p>
          <a:p>
            <a:r>
              <a:rPr lang="en-US" dirty="0"/>
              <a:t>Cor triatriatum sinister is normally a rare congenital abnormality that is diagnosed in childhood </a:t>
            </a:r>
            <a:r>
              <a:rPr lang="en-US" dirty="0" smtClean="0"/>
              <a:t>stages.</a:t>
            </a:r>
          </a:p>
          <a:p>
            <a:r>
              <a:rPr lang="en-US" dirty="0"/>
              <a:t>Reports show that few cases remain asymptomatic only to be diagnosed in adulthood. </a:t>
            </a:r>
            <a:endParaRPr lang="en-US" dirty="0" smtClean="0"/>
          </a:p>
          <a:p>
            <a:r>
              <a:rPr lang="en-US" dirty="0"/>
              <a:t>They comprised of a heart with three atria that is a congenital anomaly (Rudienė, 2019). </a:t>
            </a:r>
            <a:endParaRPr lang="en-US" dirty="0" smtClean="0"/>
          </a:p>
          <a:p>
            <a:r>
              <a:rPr lang="en-US" dirty="0"/>
              <a:t>In such a case, the left atrium is divided into two sections by a membrane, tissue, or fibromuscular band. </a:t>
            </a:r>
            <a:endParaRPr lang="en-US" dirty="0" smtClean="0"/>
          </a:p>
          <a:p>
            <a:r>
              <a:rPr lang="en-US" dirty="0" smtClean="0"/>
              <a:t>The </a:t>
            </a:r>
            <a:r>
              <a:rPr lang="en-US" dirty="0"/>
              <a:t>superior section of the atrium receives the vein </a:t>
            </a:r>
            <a:r>
              <a:rPr lang="en-US" dirty="0" smtClean="0"/>
              <a:t>blood.</a:t>
            </a:r>
          </a:p>
          <a:p>
            <a:r>
              <a:rPr lang="en-US" dirty="0"/>
              <a:t>On the other hand, the inferior section is attached to the atrioventricular valve and consists of an atrial appendage that bears the fossa ovalis. </a:t>
            </a:r>
            <a:endParaRPr lang="en-US" dirty="0" smtClean="0"/>
          </a:p>
          <a:p>
            <a:endParaRPr lang="en-US" dirty="0"/>
          </a:p>
        </p:txBody>
      </p:sp>
    </p:spTree>
    <p:extLst>
      <p:ext uri="{BB962C8B-B14F-4D97-AF65-F5344CB8AC3E}">
        <p14:creationId xmlns:p14="http://schemas.microsoft.com/office/powerpoint/2010/main" val="28759488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183</TotalTime>
  <Words>2283</Words>
  <Application>Microsoft Office PowerPoint</Application>
  <PresentationFormat>Widescreen</PresentationFormat>
  <Paragraphs>136</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Century Gothic</vt:lpstr>
      <vt:lpstr>Wingdings 3</vt:lpstr>
      <vt:lpstr>Ion Boardroom</vt:lpstr>
      <vt:lpstr>Pulmonary Atresia/Intact Ventricular Septum and Cor- Triatriatum Sinistrum  Name: Institution affiliation Course name Instructor Date </vt:lpstr>
      <vt:lpstr>Pulmonary atresia/intact ventricular septum </vt:lpstr>
      <vt:lpstr> Pulmonary atresia/intact ventricular septum </vt:lpstr>
      <vt:lpstr> Pulmonary atresia/intact ventricular septum </vt:lpstr>
      <vt:lpstr> Pulmonary atresia/intact ventricular septum </vt:lpstr>
      <vt:lpstr> Pulmonary atresia/intact ventricular septum </vt:lpstr>
      <vt:lpstr> Pulmonary atresia/intact ventricular septum </vt:lpstr>
      <vt:lpstr> Pulmonary atresia/intact ventricular septum </vt:lpstr>
      <vt:lpstr>Cor Triatriatum sinistrum</vt:lpstr>
      <vt:lpstr>Cor Triatriatum sinistrum</vt:lpstr>
      <vt:lpstr>Cor Triatriatum sinistrum</vt:lpstr>
      <vt:lpstr>Cor Triatriatum sinistrum</vt:lpstr>
      <vt:lpstr>Cor Triatriatum sinistrum</vt:lpstr>
      <vt:lpstr>Cor Triatriatum sinistrum</vt:lpstr>
      <vt:lpstr>Cor Triatriatum sinistrum</vt:lpstr>
      <vt:lpstr>Cor Triatriatum sinistrum</vt:lpstr>
      <vt:lpstr>MAPCA-Major Aortopulmonary Collateral Arteries</vt:lpstr>
      <vt:lpstr>MAPCA-Major Aortopulmonary Collateral Arteries</vt:lpstr>
      <vt:lpstr>MAPCA-Major Aortopulmonary Collateral Arteries</vt:lpstr>
      <vt:lpstr>MAPCA-Major Aortopulmonary Collateral Arteries</vt:lpstr>
      <vt:lpstr>MAPCA-Major Aortopulmonary Collateral Arteries</vt:lpstr>
      <vt:lpstr>REFERENCE</vt:lpstr>
      <vt:lpstr>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Pulmonary Atresia/Intact Ventricular Septum and Cor- Triatriatum Sinistrum  Name: Institution affiliation Course name Instructor Date</dc:title>
  <dc:creator>Baraza</dc:creator>
  <cp:lastModifiedBy>Baraza</cp:lastModifiedBy>
  <cp:revision>16</cp:revision>
  <dcterms:created xsi:type="dcterms:W3CDTF">2021-03-05T02:08:20Z</dcterms:created>
  <dcterms:modified xsi:type="dcterms:W3CDTF">2021-03-05T05:12:08Z</dcterms:modified>
</cp:coreProperties>
</file>